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B5A9A96-08CA-4621-9085-99FE1AA371D1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1DC105A-295A-4CFA-B23B-6866A5E4018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83058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Unemployment in Today’s Economy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Unemployment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Purpose is to provide workers with monetary payments for a specific period of time or until the worker finds a new job</a:t>
            </a:r>
          </a:p>
          <a:p>
            <a:r>
              <a:rPr lang="en-US" dirty="0" smtClean="0"/>
              <a:t>Provided by state unemployment insurance programs</a:t>
            </a:r>
            <a:endParaRPr lang="en-US" dirty="0" smtClean="0"/>
          </a:p>
          <a:p>
            <a:r>
              <a:rPr lang="en-US" dirty="0" smtClean="0"/>
              <a:t>Eligibility for unemployment, benefit amounts, and the length of time benefits are determined by each individual state</a:t>
            </a:r>
          </a:p>
          <a:p>
            <a:r>
              <a:rPr lang="en-US" dirty="0" smtClean="0"/>
              <a:t>Must meet eligibility requirements for wages earned or time worked during a 1 year period of time</a:t>
            </a:r>
          </a:p>
          <a:p>
            <a:pPr lvl="1"/>
            <a:r>
              <a:rPr lang="en-US" dirty="0" smtClean="0"/>
              <a:t>Workers must be determined to be unemployed through no fault of their own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Disqualification from Unemployment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059364"/>
          </a:xfrm>
        </p:spPr>
        <p:txBody>
          <a:bodyPr>
            <a:normAutofit fontScale="40000" lnSpcReduction="20000"/>
          </a:bodyPr>
          <a:lstStyle/>
          <a:p>
            <a:r>
              <a:rPr lang="en-US" sz="5000" dirty="0" smtClean="0"/>
              <a:t>The </a:t>
            </a:r>
            <a:r>
              <a:rPr lang="en-US" sz="5000" dirty="0" smtClean="0"/>
              <a:t>following circumstances may disqualify you from collecting unemployment benefits, depending on state law: </a:t>
            </a:r>
          </a:p>
          <a:p>
            <a:pPr lvl="1"/>
            <a:r>
              <a:rPr lang="en-US" sz="4300" dirty="0" smtClean="0"/>
              <a:t>Quit without good cause </a:t>
            </a:r>
            <a:endParaRPr lang="en-US" sz="4300" dirty="0" smtClean="0"/>
          </a:p>
          <a:p>
            <a:pPr lvl="1"/>
            <a:r>
              <a:rPr lang="en-US" sz="4300" dirty="0" smtClean="0"/>
              <a:t>Fired for misconduct </a:t>
            </a:r>
          </a:p>
          <a:p>
            <a:pPr lvl="1"/>
            <a:r>
              <a:rPr lang="en-US" sz="4300" dirty="0" smtClean="0"/>
              <a:t>Resigned </a:t>
            </a:r>
            <a:r>
              <a:rPr lang="en-US" sz="4300" dirty="0" smtClean="0"/>
              <a:t>because of illness (check on disability benefits) </a:t>
            </a:r>
          </a:p>
          <a:p>
            <a:pPr lvl="1"/>
            <a:r>
              <a:rPr lang="en-US" sz="4300" dirty="0" smtClean="0"/>
              <a:t>Left </a:t>
            </a:r>
            <a:r>
              <a:rPr lang="en-US" sz="4300" dirty="0" smtClean="0"/>
              <a:t>to get married </a:t>
            </a:r>
          </a:p>
          <a:p>
            <a:pPr lvl="1"/>
            <a:r>
              <a:rPr lang="en-US" sz="4300" dirty="0" smtClean="0"/>
              <a:t>Self-employed </a:t>
            </a:r>
            <a:endParaRPr lang="en-US" sz="4300" dirty="0" smtClean="0"/>
          </a:p>
          <a:p>
            <a:pPr lvl="1"/>
            <a:r>
              <a:rPr lang="en-US" sz="4300" dirty="0" smtClean="0"/>
              <a:t>Involved </a:t>
            </a:r>
            <a:r>
              <a:rPr lang="en-US" sz="4300" dirty="0" smtClean="0"/>
              <a:t>in a labor dispute </a:t>
            </a:r>
          </a:p>
          <a:p>
            <a:pPr lvl="1"/>
            <a:r>
              <a:rPr lang="en-US" sz="4300" dirty="0" smtClean="0"/>
              <a:t>Attending </a:t>
            </a:r>
            <a:r>
              <a:rPr lang="en-US" sz="4300" dirty="0" smtClean="0"/>
              <a:t>school </a:t>
            </a:r>
            <a:endParaRPr lang="en-US" sz="4300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sz="5000" b="1" dirty="0" smtClean="0"/>
              <a:t>Unemployment </a:t>
            </a:r>
            <a:r>
              <a:rPr lang="en-US" sz="5000" b="1" dirty="0" smtClean="0"/>
              <a:t>Benefits </a:t>
            </a:r>
            <a:endParaRPr lang="en-US" sz="5000" dirty="0" smtClean="0"/>
          </a:p>
          <a:p>
            <a:r>
              <a:rPr lang="en-US" sz="5000" dirty="0" smtClean="0"/>
              <a:t>Regular benefits are paid for a maximum of 26 weeks in most states. </a:t>
            </a:r>
            <a:endParaRPr lang="en-US" sz="5000" dirty="0" smtClean="0"/>
          </a:p>
          <a:p>
            <a:r>
              <a:rPr lang="en-US" sz="5000" dirty="0" smtClean="0"/>
              <a:t>Additional </a:t>
            </a:r>
            <a:r>
              <a:rPr lang="en-US" sz="5000" dirty="0" smtClean="0"/>
              <a:t>weeks of benefits are available during times of high unemployment. </a:t>
            </a:r>
            <a:endParaRPr lang="en-US" sz="5000" dirty="0" smtClean="0"/>
          </a:p>
          <a:p>
            <a:r>
              <a:rPr lang="en-US" sz="5000" dirty="0" smtClean="0"/>
              <a:t>In </a:t>
            </a:r>
            <a:r>
              <a:rPr lang="en-US" sz="5000" dirty="0" smtClean="0"/>
              <a:t>many states, the compensation will be half your earnings, up to a maximum amount. </a:t>
            </a:r>
            <a:endParaRPr lang="en-US" sz="5000" dirty="0" smtClean="0"/>
          </a:p>
          <a:p>
            <a:r>
              <a:rPr lang="en-US" sz="5000" dirty="0" smtClean="0"/>
              <a:t>Benefits </a:t>
            </a:r>
            <a:r>
              <a:rPr lang="en-US" sz="5000" dirty="0" smtClean="0"/>
              <a:t>are subject to Federal income taxes and must be reported on your Federal income tax return.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 of Government &amp;  Unemployment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Is it the government’s responsibility to help people out when they are unemployed?</a:t>
            </a:r>
          </a:p>
          <a:p>
            <a:endParaRPr lang="en-US" dirty="0" smtClean="0"/>
          </a:p>
          <a:p>
            <a:r>
              <a:rPr lang="en-US" dirty="0" smtClean="0"/>
              <a:t>At what point should the government help the unemployed?</a:t>
            </a:r>
          </a:p>
          <a:p>
            <a:endParaRPr lang="en-US" dirty="0" smtClean="0"/>
          </a:p>
          <a:p>
            <a:r>
              <a:rPr lang="en-US" dirty="0" smtClean="0"/>
              <a:t>Out of the four types of unemployment (frictional, seasonal, structural, and cyclical), which ones should the government help out with unemployment benefits?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1</a:t>
            </a:r>
            <a:r>
              <a:rPr lang="en-US" dirty="0" smtClean="0"/>
              <a:t>) </a:t>
            </a:r>
            <a:r>
              <a:rPr lang="en-US" b="1" u="sng" dirty="0" smtClean="0"/>
              <a:t>Frictional unemployment </a:t>
            </a:r>
            <a:r>
              <a:rPr lang="en-US" dirty="0" smtClean="0"/>
              <a:t>= temporary unemployment experienced by people changing jobs</a:t>
            </a:r>
          </a:p>
          <a:p>
            <a:pPr lvl="1"/>
            <a:r>
              <a:rPr lang="en-US" dirty="0" smtClean="0"/>
              <a:t>2) </a:t>
            </a:r>
            <a:r>
              <a:rPr lang="en-US" b="1" u="sng" dirty="0" smtClean="0"/>
              <a:t>Seasonal employment </a:t>
            </a:r>
            <a:r>
              <a:rPr lang="en-US" dirty="0" smtClean="0"/>
              <a:t>= unemployment linked to seasonal work</a:t>
            </a:r>
          </a:p>
          <a:p>
            <a:pPr lvl="1"/>
            <a:r>
              <a:rPr lang="en-US" dirty="0" smtClean="0"/>
              <a:t>3</a:t>
            </a:r>
            <a:r>
              <a:rPr lang="en-US" b="1" u="sng" dirty="0" smtClean="0"/>
              <a:t>) Structural unemployment </a:t>
            </a:r>
            <a:r>
              <a:rPr lang="en-US" dirty="0" smtClean="0"/>
              <a:t>= when jobs exist but workers looking for work do not have the skills for those jobs</a:t>
            </a:r>
          </a:p>
          <a:p>
            <a:pPr lvl="1"/>
            <a:r>
              <a:rPr lang="en-US" dirty="0" smtClean="0"/>
              <a:t>4) </a:t>
            </a:r>
            <a:r>
              <a:rPr lang="en-US" b="1" u="sng" dirty="0" smtClean="0"/>
              <a:t>Cyclical unemployment </a:t>
            </a:r>
            <a:r>
              <a:rPr lang="en-US" dirty="0" smtClean="0"/>
              <a:t>= caused by a part of the business cycle with decreased economic activity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Unemployment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u="sng" dirty="0" smtClean="0"/>
              <a:t>The unemployment rate </a:t>
            </a:r>
            <a:r>
              <a:rPr lang="en-US" dirty="0" smtClean="0"/>
              <a:t>= the percentage of the labor force that is jobless and actively looking for work</a:t>
            </a:r>
          </a:p>
          <a:p>
            <a:pPr lvl="1"/>
            <a:r>
              <a:rPr lang="en-US" dirty="0" smtClean="0"/>
              <a:t>Based on a country’s labor force, not the entire population</a:t>
            </a:r>
          </a:p>
          <a:p>
            <a:pPr lvl="2"/>
            <a:r>
              <a:rPr lang="en-US" dirty="0" smtClean="0"/>
              <a:t>Children younger than 16, the retired, and those incapable of working are not considered unemployed</a:t>
            </a:r>
          </a:p>
          <a:p>
            <a:pPr lvl="1"/>
            <a:r>
              <a:rPr lang="en-US" dirty="0" smtClean="0"/>
              <a:t>Rises when businesses across the country decide to stop hiring or cut back</a:t>
            </a:r>
          </a:p>
          <a:p>
            <a:pPr lvl="2"/>
            <a:r>
              <a:rPr lang="en-US" dirty="0" smtClean="0"/>
              <a:t>Does not count those who have stopped looking for work OR the </a:t>
            </a:r>
            <a:r>
              <a:rPr lang="en-US" b="1" u="sng" dirty="0" smtClean="0"/>
              <a:t>underemployed </a:t>
            </a:r>
            <a:r>
              <a:rPr lang="en-US" dirty="0" smtClean="0"/>
              <a:t>= those who work part-time when they want full-time or who work at a job below their skill level</a:t>
            </a:r>
          </a:p>
          <a:p>
            <a:pPr lvl="1"/>
            <a:r>
              <a:rPr lang="en-US" dirty="0" smtClean="0"/>
              <a:t>Workers over the age of 16 who are not working but are able to work and who have looked for work sometime during the previous four weeks are considered unemployed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Full employment = a level of unemployment in which none of the unemployment is caused by decreased economic activity</a:t>
            </a:r>
          </a:p>
          <a:p>
            <a:r>
              <a:rPr lang="en-US" dirty="0" smtClean="0"/>
              <a:t>Some unemployment is inevitable</a:t>
            </a:r>
          </a:p>
          <a:p>
            <a:pPr lvl="1"/>
            <a:r>
              <a:rPr lang="en-US" dirty="0" smtClean="0"/>
              <a:t>People become unemployed when they relocate; leave one job to find another that suits better</a:t>
            </a:r>
          </a:p>
          <a:p>
            <a:r>
              <a:rPr lang="en-US" dirty="0" smtClean="0"/>
              <a:t>Unemployment  rate of 4-6% indicates full employment in the US</a:t>
            </a:r>
          </a:p>
          <a:p>
            <a:pPr lvl="1"/>
            <a:r>
              <a:rPr lang="en-US" dirty="0" smtClean="0"/>
              <a:t>May be different in other countries and occur at higher or lower rates of unemployment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Unemployment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1) </a:t>
            </a:r>
            <a:r>
              <a:rPr lang="en-US" b="1" u="sng" dirty="0" smtClean="0"/>
              <a:t>Frictional unemployment </a:t>
            </a:r>
            <a:r>
              <a:rPr lang="en-US" dirty="0" smtClean="0"/>
              <a:t>= temporary unemployment experienced by people changing jobs</a:t>
            </a:r>
          </a:p>
          <a:p>
            <a:r>
              <a:rPr lang="en-US" dirty="0" smtClean="0"/>
              <a:t>2) </a:t>
            </a:r>
            <a:r>
              <a:rPr lang="en-US" b="1" u="sng" dirty="0" smtClean="0"/>
              <a:t>Seasonal employment </a:t>
            </a:r>
            <a:r>
              <a:rPr lang="en-US" dirty="0" smtClean="0"/>
              <a:t>= unemployment linked to seasonal work</a:t>
            </a:r>
          </a:p>
          <a:p>
            <a:r>
              <a:rPr lang="en-US" dirty="0" smtClean="0"/>
              <a:t>3</a:t>
            </a:r>
            <a:r>
              <a:rPr lang="en-US" b="1" u="sng" dirty="0" smtClean="0"/>
              <a:t>) </a:t>
            </a:r>
            <a:r>
              <a:rPr lang="en-US" b="1" u="sng" dirty="0" smtClean="0"/>
              <a:t>S</a:t>
            </a:r>
            <a:r>
              <a:rPr lang="en-US" b="1" u="sng" dirty="0" smtClean="0"/>
              <a:t>tructural unemployment </a:t>
            </a:r>
            <a:r>
              <a:rPr lang="en-US" dirty="0" smtClean="0"/>
              <a:t>= when jobs exist but workers looking for work do not have the skills for those jobs</a:t>
            </a:r>
          </a:p>
          <a:p>
            <a:r>
              <a:rPr lang="en-US" dirty="0" smtClean="0"/>
              <a:t>4) </a:t>
            </a:r>
            <a:r>
              <a:rPr lang="en-US" b="1" u="sng" dirty="0" smtClean="0"/>
              <a:t>Cyclical unemployment </a:t>
            </a:r>
            <a:r>
              <a:rPr lang="en-US" dirty="0" smtClean="0"/>
              <a:t>= caused by a part of the business cycle with decreased economic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Frictional Unemployment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Workers moving from one job to another</a:t>
            </a:r>
          </a:p>
          <a:p>
            <a:pPr lvl="1"/>
            <a:r>
              <a:rPr lang="en-US" dirty="0" smtClean="0"/>
              <a:t>Examples: parent who spent time at home raising children and decides to move back into the work force; recent college grad looking for first full-time job</a:t>
            </a:r>
          </a:p>
          <a:p>
            <a:r>
              <a:rPr lang="en-US" dirty="0" smtClean="0"/>
              <a:t>Workers’ freedom to find the best work suited for them at the highest possible wage</a:t>
            </a:r>
          </a:p>
          <a:p>
            <a:r>
              <a:rPr lang="en-US" dirty="0" smtClean="0"/>
              <a:t>Considered normal and not a threat to economic 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Seasonal Unemployment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Demand changes from season to season</a:t>
            </a:r>
          </a:p>
          <a:p>
            <a:pPr lvl="1"/>
            <a:r>
              <a:rPr lang="en-US" dirty="0" smtClean="0"/>
              <a:t>Demand for construction workers falls in the winter</a:t>
            </a:r>
          </a:p>
          <a:p>
            <a:pPr lvl="1"/>
            <a:r>
              <a:rPr lang="en-US" dirty="0" smtClean="0"/>
              <a:t>Tourism peaks at certain times of the year depending on different regions which have different tourist seasons</a:t>
            </a:r>
          </a:p>
          <a:p>
            <a:pPr lvl="1"/>
            <a:r>
              <a:rPr lang="en-US" dirty="0" smtClean="0"/>
              <a:t>Migrant farm workers move from one area to another following the growing schedules of crops and winter months are slow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Unemployment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When the available jobs do not match up with the skills and experience of available workers</a:t>
            </a:r>
          </a:p>
          <a:p>
            <a:r>
              <a:rPr lang="en-US" dirty="0" smtClean="0"/>
              <a:t>Occurs when businesses become more efficient, require fewer workers</a:t>
            </a:r>
          </a:p>
          <a:p>
            <a:r>
              <a:rPr lang="en-US" dirty="0" smtClean="0"/>
              <a:t>New technology can replace human workers or require workers to retrain</a:t>
            </a:r>
          </a:p>
          <a:p>
            <a:r>
              <a:rPr lang="en-US" dirty="0" smtClean="0"/>
              <a:t>New industries requiring specialized education leave less well-educated workers out of work</a:t>
            </a:r>
          </a:p>
          <a:p>
            <a:r>
              <a:rPr lang="en-US" dirty="0" smtClean="0"/>
              <a:t>Change in consumer demand (from compact discs to computer music files) can shift the types of workers needed</a:t>
            </a:r>
          </a:p>
          <a:p>
            <a:pPr lvl="1"/>
            <a:r>
              <a:rPr lang="en-US" dirty="0" smtClean="0"/>
              <a:t>Offshore outsourcing, when jobs are staffed overseas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Cyclical Unemployment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Occurs when the economy hits a low point and employers decide to lay off workers</a:t>
            </a:r>
          </a:p>
          <a:p>
            <a:r>
              <a:rPr lang="en-US" dirty="0" smtClean="0"/>
              <a:t>Workers who lose their jobs during a recession can have trouble finding new jobs (economy scales back and demand for labor declines)</a:t>
            </a:r>
          </a:p>
          <a:p>
            <a:pPr lvl="1"/>
            <a:r>
              <a:rPr lang="en-US" dirty="0" smtClean="0"/>
              <a:t>When the economy picks up again, many workers are able to find jobs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Unemployment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1) It is inefficient. It wastes human resources, one of the key factors of economic growth</a:t>
            </a:r>
          </a:p>
          <a:p>
            <a:r>
              <a:rPr lang="en-US" dirty="0" smtClean="0"/>
              <a:t>2) It does not follow equal opportunity rules</a:t>
            </a:r>
          </a:p>
          <a:p>
            <a:pPr lvl="1"/>
            <a:r>
              <a:rPr lang="en-US" dirty="0" smtClean="0"/>
              <a:t>Those with the least experience lose their jobs first (minorities and the young)</a:t>
            </a:r>
          </a:p>
          <a:p>
            <a:pPr lvl="1"/>
            <a:r>
              <a:rPr lang="en-US" dirty="0" smtClean="0"/>
              <a:t>With fewer jobs available, people on the lower rungs of the employment ladder have less opportunity to advance</a:t>
            </a:r>
          </a:p>
          <a:p>
            <a:r>
              <a:rPr lang="en-US" dirty="0" smtClean="0"/>
              <a:t>3) It causes workers to lose faith in their ability to get a job that suits their skills</a:t>
            </a:r>
          </a:p>
          <a:p>
            <a:pPr lvl="1"/>
            <a:r>
              <a:rPr lang="en-US" dirty="0" smtClean="0"/>
              <a:t>Potentially productive workers may give up their search for work</a:t>
            </a:r>
          </a:p>
          <a:p>
            <a:pPr lvl="1"/>
            <a:r>
              <a:rPr lang="en-US" dirty="0" smtClean="0"/>
              <a:t>If they are underemployed, they may not be motivated to do their best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584</TotalTime>
  <Words>922</Words>
  <Application>Microsoft Office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Foundry</vt:lpstr>
      <vt:lpstr>Unemployment in Today’s Economy </vt:lpstr>
      <vt:lpstr>Measuring Unemployment</vt:lpstr>
      <vt:lpstr>Slide 3</vt:lpstr>
      <vt:lpstr>Types of Unemployment</vt:lpstr>
      <vt:lpstr>Frictional Unemployment</vt:lpstr>
      <vt:lpstr>Seasonal Unemployment</vt:lpstr>
      <vt:lpstr>Structural Unemployment</vt:lpstr>
      <vt:lpstr>Cyclical Unemployment</vt:lpstr>
      <vt:lpstr>Impact of Unemployment</vt:lpstr>
      <vt:lpstr>Unemployment Benefits</vt:lpstr>
      <vt:lpstr>Disqualification from Unemployment Benefits</vt:lpstr>
      <vt:lpstr>Role of Government &amp;  Unemployment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Unemployment in Today’s Economy </dc:title>
  <dc:creator>Administrator</dc:creator>
  <cp:lastModifiedBy>Administrator</cp:lastModifiedBy>
  <cp:revision>15</cp:revision>
  <dcterms:created xsi:type="dcterms:W3CDTF">2013-05-14T01:47:50Z</dcterms:created>
  <dcterms:modified xsi:type="dcterms:W3CDTF">2013-05-14T11:32:40Z</dcterms:modified>
</cp:coreProperties>
</file>